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9" r:id="rId2"/>
    <p:sldId id="261" r:id="rId3"/>
    <p:sldId id="264" r:id="rId4"/>
    <p:sldId id="263" r:id="rId5"/>
    <p:sldId id="256" r:id="rId6"/>
    <p:sldId id="258" r:id="rId7"/>
    <p:sldId id="257" r:id="rId8"/>
    <p:sldId id="265" r:id="rId9"/>
    <p:sldId id="266" r:id="rId10"/>
    <p:sldId id="267" r:id="rId11"/>
    <p:sldId id="268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99B5AC"/>
    <a:srgbClr val="000000"/>
    <a:srgbClr val="9CC0AD"/>
    <a:srgbClr val="DFDBD5"/>
    <a:srgbClr val="E3E1DD"/>
    <a:srgbClr val="6892A0"/>
    <a:srgbClr val="B71E4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6013" y="802300"/>
            <a:ext cx="608672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013" y="3531206"/>
            <a:ext cx="608672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6012" y="329309"/>
            <a:ext cx="3343483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4262" y="798973"/>
            <a:ext cx="86883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96013" y="3528542"/>
            <a:ext cx="608672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17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6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4531" y="798975"/>
            <a:ext cx="1194946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3782" y="798975"/>
            <a:ext cx="5742853" cy="465988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494530" y="798975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72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62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1756130"/>
            <a:ext cx="6085086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3" y="3806197"/>
            <a:ext cx="608508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63782" y="3804985"/>
            <a:ext cx="608508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28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891"/>
            <a:ext cx="7118955" cy="105930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3781" y="2013936"/>
            <a:ext cx="3386360" cy="34375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6614" y="2013937"/>
            <a:ext cx="3386123" cy="343755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29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82" y="804165"/>
            <a:ext cx="7118956" cy="10563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9551"/>
            <a:ext cx="3386247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3782" y="2824271"/>
            <a:ext cx="3386247" cy="264445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6614" y="2023005"/>
            <a:ext cx="3386123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6614" y="2821491"/>
            <a:ext cx="3386123" cy="2637371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73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4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7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62" y="798973"/>
            <a:ext cx="2628113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544" y="798974"/>
            <a:ext cx="4147193" cy="4658826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8963" y="3205493"/>
            <a:ext cx="2629650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61894" y="3205491"/>
            <a:ext cx="262521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83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412876" y="482172"/>
            <a:ext cx="3804003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94" y="1129513"/>
            <a:ext cx="3515346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10139" y="1122544"/>
            <a:ext cx="242124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3783" y="3145992"/>
            <a:ext cx="3510310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56386" y="5469858"/>
            <a:ext cx="352345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57325" y="318642"/>
            <a:ext cx="3522516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61388" y="3143605"/>
            <a:ext cx="351218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9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906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4"/>
            <a:ext cx="9906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90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782" y="804521"/>
            <a:ext cx="711895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5734"/>
            <a:ext cx="711895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7087" y="330370"/>
            <a:ext cx="2565650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3782" y="329309"/>
            <a:ext cx="4370171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8369" y="798973"/>
            <a:ext cx="86205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8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1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21987"/>
          <a:stretch/>
        </p:blipFill>
        <p:spPr>
          <a:xfrm>
            <a:off x="0" y="1642052"/>
            <a:ext cx="9913756" cy="4700901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63782" y="1170376"/>
            <a:ext cx="7118955" cy="533914"/>
          </a:xfrm>
        </p:spPr>
        <p:txBody>
          <a:bodyPr/>
          <a:lstStyle/>
          <a:p>
            <a:pPr algn="ctr"/>
            <a:r>
              <a:rPr lang="it-IT" dirty="0" smtClean="0"/>
              <a:t>RESIDENZE LE VELE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63782" y="801044"/>
            <a:ext cx="711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Iniziativa Immobiliare</a:t>
            </a:r>
            <a:endParaRPr lang="it-IT" dirty="0"/>
          </a:p>
        </p:txBody>
      </p:sp>
      <p:pic>
        <p:nvPicPr>
          <p:cNvPr id="9" name="object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865" y="157591"/>
            <a:ext cx="1740785" cy="468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563779" y="6399406"/>
            <a:ext cx="711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Gill Sans MT Condensed" panose="020B0506020104020203" pitchFamily="34" charset="0"/>
              </a:rPr>
              <a:t>A pochi minuti dal centro storico di Sarnico</a:t>
            </a:r>
            <a:endParaRPr lang="it-IT" dirty="0">
              <a:latin typeface="Gill Sans MT Condensed" panose="020B0506020104020203" pitchFamily="34" charset="0"/>
            </a:endParaRPr>
          </a:p>
        </p:txBody>
      </p:sp>
      <p:cxnSp>
        <p:nvCxnSpPr>
          <p:cNvPr id="8" name="Connettore diritto 7"/>
          <p:cNvCxnSpPr/>
          <p:nvPr/>
        </p:nvCxnSpPr>
        <p:spPr>
          <a:xfrm>
            <a:off x="0" y="1635369"/>
            <a:ext cx="9906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7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7463" r="6831" b="6751"/>
          <a:stretch/>
        </p:blipFill>
        <p:spPr>
          <a:xfrm rot="16200000">
            <a:off x="2801902" y="786219"/>
            <a:ext cx="4065889" cy="5512794"/>
          </a:xfrm>
          <a:prstGeom prst="rect">
            <a:avLst/>
          </a:prstGeom>
        </p:spPr>
      </p:pic>
      <p:cxnSp>
        <p:nvCxnSpPr>
          <p:cNvPr id="18" name="Connettore diritto 17"/>
          <p:cNvCxnSpPr/>
          <p:nvPr/>
        </p:nvCxnSpPr>
        <p:spPr>
          <a:xfrm>
            <a:off x="5616603" y="1268083"/>
            <a:ext cx="0" cy="4132053"/>
          </a:xfrm>
          <a:prstGeom prst="lin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Connettore diritto 18"/>
          <p:cNvCxnSpPr/>
          <p:nvPr/>
        </p:nvCxnSpPr>
        <p:spPr>
          <a:xfrm>
            <a:off x="4112730" y="1656272"/>
            <a:ext cx="0" cy="4114800"/>
          </a:xfrm>
          <a:prstGeom prst="lin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112730" y="136593"/>
            <a:ext cx="272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VILLETTE A SCHIERA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112731" y="500234"/>
            <a:ext cx="202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Copertura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15" name="Callout 2 14"/>
          <p:cNvSpPr/>
          <p:nvPr/>
        </p:nvSpPr>
        <p:spPr>
          <a:xfrm flipH="1" flipV="1">
            <a:off x="2110527" y="5673738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0201"/>
              <a:gd name="adj6" fmla="val -36921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104327" y="5673738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G: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primo, con Solarium in copertura.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123352" y="5674163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H:</a:t>
            </a:r>
          </a:p>
          <a:p>
            <a:r>
              <a:rPr lang="it-IT" sz="1000" dirty="0">
                <a:latin typeface="Swis721 Lt BT" panose="020B0403020202020204" pitchFamily="34" charset="0"/>
              </a:rPr>
              <a:t>Appartamento a piano primo, con </a:t>
            </a:r>
            <a:r>
              <a:rPr lang="it-IT" sz="1000" dirty="0" smtClean="0">
                <a:latin typeface="Swis721 Lt BT" panose="020B0403020202020204" pitchFamily="34" charset="0"/>
              </a:rPr>
              <a:t>Solarium </a:t>
            </a:r>
            <a:r>
              <a:rPr lang="it-IT" sz="1000" dirty="0">
                <a:latin typeface="Swis721 Lt BT" panose="020B0403020202020204" pitchFamily="34" charset="0"/>
              </a:rPr>
              <a:t>in copertura.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"/>
          <a:stretch/>
        </p:blipFill>
        <p:spPr>
          <a:xfrm>
            <a:off x="129396" y="91091"/>
            <a:ext cx="3330046" cy="21867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/>
          <a:stretch/>
        </p:blipFill>
        <p:spPr>
          <a:xfrm flipH="1">
            <a:off x="7618807" y="91091"/>
            <a:ext cx="2191641" cy="1762347"/>
          </a:xfrm>
          <a:prstGeom prst="rect">
            <a:avLst/>
          </a:prstGeom>
        </p:spPr>
      </p:pic>
      <p:sp>
        <p:nvSpPr>
          <p:cNvPr id="24" name="Callout 2 23"/>
          <p:cNvSpPr/>
          <p:nvPr/>
        </p:nvSpPr>
        <p:spPr>
          <a:xfrm flipH="1" flipV="1">
            <a:off x="5123352" y="5673737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4943"/>
              <a:gd name="adj6" fmla="val -3832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 r="3583" b="3008"/>
          <a:stretch/>
        </p:blipFill>
        <p:spPr>
          <a:xfrm>
            <a:off x="7618806" y="2285504"/>
            <a:ext cx="2191642" cy="1656276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7618806" y="3941184"/>
            <a:ext cx="2191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Sauna finlandese e bagno turco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618807" y="1848805"/>
            <a:ext cx="21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Scala a chiocciola di accesso 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dal terrazzo a piano primo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29396" y="2285504"/>
            <a:ext cx="221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Piscina 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15597" b="15095"/>
          <a:stretch/>
        </p:blipFill>
        <p:spPr>
          <a:xfrm>
            <a:off x="129396" y="2519387"/>
            <a:ext cx="1854679" cy="2326971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129396" y="4855509"/>
            <a:ext cx="1854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Bancone outdoor bar 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 b="9362"/>
          <a:stretch/>
        </p:blipFill>
        <p:spPr>
          <a:xfrm>
            <a:off x="7628017" y="4202971"/>
            <a:ext cx="2182431" cy="2344478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7628017" y="6549037"/>
            <a:ext cx="2209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Area relax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16279"/>
          <a:stretch/>
        </p:blipFill>
        <p:spPr>
          <a:xfrm>
            <a:off x="129687" y="5110881"/>
            <a:ext cx="1854679" cy="1436568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129396" y="6547449"/>
            <a:ext cx="1854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Arredi confortevoli</a:t>
            </a:r>
            <a:endParaRPr lang="it-IT" sz="1000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3" r="34583" b="8801"/>
          <a:stretch/>
        </p:blipFill>
        <p:spPr>
          <a:xfrm>
            <a:off x="7404231" y="2864398"/>
            <a:ext cx="2391816" cy="219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b="7925"/>
          <a:stretch/>
        </p:blipFill>
        <p:spPr>
          <a:xfrm>
            <a:off x="2483182" y="146647"/>
            <a:ext cx="4845616" cy="54864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1155" y="202095"/>
            <a:ext cx="315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VILLETTE A SCHIERA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1155" y="565736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Piano Interrato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13" name="Callout 2 12"/>
          <p:cNvSpPr/>
          <p:nvPr/>
        </p:nvSpPr>
        <p:spPr>
          <a:xfrm flipH="1" flipV="1">
            <a:off x="1190442" y="5779678"/>
            <a:ext cx="1233577" cy="90577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0119"/>
              <a:gd name="adj6" fmla="val -53005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190442" y="5779678"/>
            <a:ext cx="12335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D: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5" name="Callout 2 14"/>
          <p:cNvSpPr/>
          <p:nvPr/>
        </p:nvSpPr>
        <p:spPr>
          <a:xfrm flipV="1">
            <a:off x="7404231" y="5773802"/>
            <a:ext cx="1233577" cy="90577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1071"/>
              <a:gd name="adj6" fmla="val -6139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7419514" y="5773802"/>
            <a:ext cx="12335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F: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203819" y="5663913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E: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 e piano primo,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9" name="Callout 2 18"/>
          <p:cNvSpPr/>
          <p:nvPr/>
        </p:nvSpPr>
        <p:spPr>
          <a:xfrm flipV="1">
            <a:off x="5203820" y="5669789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5599"/>
              <a:gd name="adj6" fmla="val -44613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/>
          <a:stretch/>
        </p:blipFill>
        <p:spPr>
          <a:xfrm>
            <a:off x="107555" y="3174521"/>
            <a:ext cx="2347861" cy="22165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979277"/>
            <a:ext cx="1420170" cy="213025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404231" y="5067756"/>
            <a:ext cx="242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Sauna finlandese e bagno turco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19044" y="5400892"/>
            <a:ext cx="2335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Vasca idromassaggio riscaldata  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03" y="254918"/>
            <a:ext cx="1696244" cy="254436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07555" y="2644057"/>
            <a:ext cx="1465650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Doccia emozionale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404231" y="2451953"/>
            <a:ext cx="1264145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Area relax</a:t>
            </a:r>
            <a:endParaRPr lang="it-IT" sz="1000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/>
          <a:stretch/>
        </p:blipFill>
        <p:spPr>
          <a:xfrm>
            <a:off x="199001" y="3459622"/>
            <a:ext cx="3096978" cy="321676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5907" y="102272"/>
            <a:ext cx="32073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Swis721 Lt BT" panose="020B0403020202020204" pitchFamily="34" charset="0"/>
              </a:rPr>
              <a:t>Eleganti </a:t>
            </a:r>
            <a:r>
              <a:rPr lang="it-IT" sz="1300" b="1" dirty="0">
                <a:latin typeface="Swis721 Lt BT" panose="020B0403020202020204" pitchFamily="34" charset="0"/>
              </a:rPr>
              <a:t>residenze</a:t>
            </a:r>
            <a:r>
              <a:rPr lang="it-IT" sz="1300" b="1" dirty="0" smtClean="0">
                <a:latin typeface="Swis721 Lt BT" panose="020B0403020202020204" pitchFamily="34" charset="0"/>
              </a:rPr>
              <a:t> in riva al Lago </a:t>
            </a:r>
            <a:endParaRPr lang="it-IT" sz="1300" b="1" dirty="0">
              <a:latin typeface="Swis721 Lt BT" panose="020B0403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15560" r="-292" b="12685"/>
          <a:stretch/>
        </p:blipFill>
        <p:spPr>
          <a:xfrm flipH="1">
            <a:off x="189531" y="455044"/>
            <a:ext cx="3106447" cy="334050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3"/>
          <a:stretch/>
        </p:blipFill>
        <p:spPr>
          <a:xfrm>
            <a:off x="7004861" y="429273"/>
            <a:ext cx="2723893" cy="325340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" r="18359" b="20288"/>
          <a:stretch/>
        </p:blipFill>
        <p:spPr>
          <a:xfrm>
            <a:off x="3518689" y="3854057"/>
            <a:ext cx="2481728" cy="282233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6358" y="6335991"/>
            <a:ext cx="28858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Con terrazze Panoramiche Esclusive</a:t>
            </a:r>
            <a:endParaRPr lang="it-IT" sz="1300" b="1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14249"/>
          <a:stretch/>
        </p:blipFill>
        <p:spPr>
          <a:xfrm flipH="1">
            <a:off x="7754807" y="4695091"/>
            <a:ext cx="1976859" cy="198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6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41" y="-306694"/>
            <a:ext cx="3414730" cy="4831852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004861" y="102272"/>
            <a:ext cx="27238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b="1" dirty="0" smtClean="0">
                <a:latin typeface="Swis721 Lt BT" panose="020B0403020202020204" pitchFamily="34" charset="0"/>
              </a:rPr>
              <a:t>dal Design ricercato</a:t>
            </a:r>
            <a:endParaRPr lang="it-IT" sz="1300" b="1" dirty="0">
              <a:latin typeface="Swis721 Lt BT" panose="020B0403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781165" y="3786974"/>
            <a:ext cx="30015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b="1" dirty="0" smtClean="0">
                <a:latin typeface="Swis721 Lt BT" panose="020B0403020202020204" pitchFamily="34" charset="0"/>
              </a:rPr>
              <a:t>e utilizzo di materiali di altissima Qualità</a:t>
            </a:r>
            <a:endParaRPr lang="it-IT" sz="1300" b="1" dirty="0">
              <a:latin typeface="Swis721 Lt BT" panose="020B0403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311" y="4073426"/>
            <a:ext cx="1980000" cy="198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506336" y="5157389"/>
            <a:ext cx="1909726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000">
                <a:latin typeface="Swis721 Lt BT" panose="020B0403020202020204" pitchFamily="34" charset="0"/>
              </a:defRPr>
            </a:lvl1pPr>
          </a:lstStyle>
          <a:p>
            <a:pPr algn="l"/>
            <a:r>
              <a:rPr lang="it-IT" dirty="0" smtClean="0"/>
              <a:t>Rivestimenti di facciata ricercati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581292" y="4817205"/>
            <a:ext cx="1147462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Swis721 Lt BT" panose="020B0403020202020204" pitchFamily="34" charset="0"/>
              </a:defRPr>
            </a:lvl1pPr>
          </a:lstStyle>
          <a:p>
            <a:pPr algn="r"/>
            <a:r>
              <a:rPr lang="it-IT" dirty="0"/>
              <a:t>Parapetti in vetro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193311" y="6053426"/>
            <a:ext cx="1525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000">
                <a:latin typeface="Swis721 Lt BT" panose="020B0403020202020204" pitchFamily="34" charset="0"/>
              </a:defRPr>
            </a:lvl1pPr>
          </a:lstStyle>
          <a:p>
            <a:pPr algn="l"/>
            <a:r>
              <a:rPr lang="it-IT" dirty="0" smtClean="0"/>
              <a:t>Pavimenti esterni in teak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59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9B5AC">
              <a:alpha val="4117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15907" y="257550"/>
            <a:ext cx="54775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Swis721 Lt BT" panose="020B0403020202020204" pitchFamily="34" charset="0"/>
              </a:rPr>
              <a:t>Alta Efficienza Energetica e Ridotto impatto ambientale</a:t>
            </a:r>
            <a:endParaRPr lang="it-IT" sz="1300" b="1" dirty="0">
              <a:latin typeface="Swis721 Lt BT" panose="020B0403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4188" y="3282529"/>
            <a:ext cx="2512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Swis721 Lt BT" panose="020B0403020202020204" pitchFamily="34" charset="0"/>
              </a:defRPr>
            </a:lvl1pPr>
          </a:lstStyle>
          <a:p>
            <a:r>
              <a:rPr lang="it-IT" dirty="0"/>
              <a:t>Impianti fotovoltaici in copertura</a:t>
            </a:r>
          </a:p>
        </p:txBody>
      </p:sp>
      <p:pic>
        <p:nvPicPr>
          <p:cNvPr id="2050" name="Picture 2" descr="Dove installare i pannelli fotovoltaici - Elettronica It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8" y="1376543"/>
            <a:ext cx="2703053" cy="182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5784" r="7336" b="4904"/>
          <a:stretch/>
        </p:blipFill>
        <p:spPr>
          <a:xfrm>
            <a:off x="274188" y="4109598"/>
            <a:ext cx="2703053" cy="212085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1" b="26038"/>
          <a:stretch/>
        </p:blipFill>
        <p:spPr>
          <a:xfrm>
            <a:off x="6539293" y="248466"/>
            <a:ext cx="3097558" cy="271936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58" y="929576"/>
            <a:ext cx="3055801" cy="459995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89" y="4330112"/>
            <a:ext cx="3094262" cy="232069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248650" y="5647804"/>
            <a:ext cx="1256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Swis721 Lt BT" panose="020B0403020202020204" pitchFamily="34" charset="0"/>
              </a:defRPr>
            </a:lvl1pPr>
          </a:lstStyle>
          <a:p>
            <a:r>
              <a:rPr lang="it-IT" dirty="0" smtClean="0"/>
              <a:t>Facciate ventilate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530477" y="2979177"/>
            <a:ext cx="3106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Swis721 Lt BT" panose="020B0403020202020204" pitchFamily="34" charset="0"/>
              </a:defRPr>
            </a:lvl1pPr>
          </a:lstStyle>
          <a:p>
            <a:r>
              <a:rPr lang="it-IT" dirty="0" smtClean="0"/>
              <a:t>Estetica integrata nel contesto paesaggistico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274188" y="6320664"/>
            <a:ext cx="2512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Swis721 Lt BT" panose="020B0403020202020204" pitchFamily="34" charset="0"/>
              </a:defRPr>
            </a:lvl1pPr>
          </a:lstStyle>
          <a:p>
            <a:r>
              <a:rPr lang="it-IT" dirty="0"/>
              <a:t>Pompe di calore ad alta efficienza</a:t>
            </a:r>
          </a:p>
        </p:txBody>
      </p:sp>
    </p:spTree>
    <p:extLst>
      <p:ext uri="{BB962C8B-B14F-4D97-AF65-F5344CB8AC3E}">
        <p14:creationId xmlns:p14="http://schemas.microsoft.com/office/powerpoint/2010/main" val="29280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4" b="13837"/>
          <a:stretch/>
        </p:blipFill>
        <p:spPr>
          <a:xfrm>
            <a:off x="3295799" y="3309985"/>
            <a:ext cx="2780305" cy="2855344"/>
          </a:xfrm>
          <a:prstGeom prst="rect">
            <a:avLst/>
          </a:prstGeom>
        </p:spPr>
      </p:pic>
      <p:sp>
        <p:nvSpPr>
          <p:cNvPr id="5" name="Figura a mano libera 4"/>
          <p:cNvSpPr/>
          <p:nvPr/>
        </p:nvSpPr>
        <p:spPr>
          <a:xfrm>
            <a:off x="3607272" y="3656487"/>
            <a:ext cx="936913" cy="1279152"/>
          </a:xfrm>
          <a:custGeom>
            <a:avLst/>
            <a:gdLst>
              <a:gd name="connsiteX0" fmla="*/ 1410159 w 1417504"/>
              <a:gd name="connsiteY0" fmla="*/ 1557051 h 1935296"/>
              <a:gd name="connsiteX1" fmla="*/ 1410159 w 1417504"/>
              <a:gd name="connsiteY1" fmla="*/ 1557051 h 1935296"/>
              <a:gd name="connsiteX2" fmla="*/ 1417504 w 1417504"/>
              <a:gd name="connsiteY2" fmla="*/ 117513 h 1935296"/>
              <a:gd name="connsiteX3" fmla="*/ 1395470 w 1417504"/>
              <a:gd name="connsiteY3" fmla="*/ 80790 h 1935296"/>
              <a:gd name="connsiteX4" fmla="*/ 1380781 w 1417504"/>
              <a:gd name="connsiteY4" fmla="*/ 0 h 1935296"/>
              <a:gd name="connsiteX5" fmla="*/ 51412 w 1417504"/>
              <a:gd name="connsiteY5" fmla="*/ 334178 h 1935296"/>
              <a:gd name="connsiteX6" fmla="*/ 7345 w 1417504"/>
              <a:gd name="connsiteY6" fmla="*/ 389263 h 1935296"/>
              <a:gd name="connsiteX7" fmla="*/ 0 w 1417504"/>
              <a:gd name="connsiteY7" fmla="*/ 1935296 h 1935296"/>
              <a:gd name="connsiteX8" fmla="*/ 1410159 w 1417504"/>
              <a:gd name="connsiteY8" fmla="*/ 1557051 h 193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7504" h="1935296">
                <a:moveTo>
                  <a:pt x="1410159" y="1557051"/>
                </a:moveTo>
                <a:lnTo>
                  <a:pt x="1410159" y="1557051"/>
                </a:lnTo>
                <a:cubicBezTo>
                  <a:pt x="1412607" y="1077205"/>
                  <a:pt x="1415056" y="597359"/>
                  <a:pt x="1417504" y="117513"/>
                </a:cubicBezTo>
                <a:cubicBezTo>
                  <a:pt x="1397691" y="85814"/>
                  <a:pt x="1404306" y="98464"/>
                  <a:pt x="1395470" y="80790"/>
                </a:cubicBezTo>
                <a:lnTo>
                  <a:pt x="1380781" y="0"/>
                </a:lnTo>
                <a:lnTo>
                  <a:pt x="51412" y="334178"/>
                </a:lnTo>
                <a:lnTo>
                  <a:pt x="7345" y="389263"/>
                </a:lnTo>
                <a:cubicBezTo>
                  <a:pt x="4897" y="904607"/>
                  <a:pt x="2448" y="1419952"/>
                  <a:pt x="0" y="1935296"/>
                </a:cubicBezTo>
                <a:lnTo>
                  <a:pt x="1410159" y="1557051"/>
                </a:lnTo>
                <a:close/>
              </a:path>
            </a:pathLst>
          </a:custGeom>
          <a:solidFill>
            <a:schemeClr val="accent6">
              <a:lumMod val="75000"/>
              <a:alpha val="45098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4539636" y="3415242"/>
            <a:ext cx="1225245" cy="1274695"/>
          </a:xfrm>
          <a:custGeom>
            <a:avLst/>
            <a:gdLst>
              <a:gd name="connsiteX0" fmla="*/ 0 w 1853738"/>
              <a:gd name="connsiteY0" fmla="*/ 374073 h 1928553"/>
              <a:gd name="connsiteX1" fmla="*/ 1458883 w 1853738"/>
              <a:gd name="connsiteY1" fmla="*/ 0 h 1928553"/>
              <a:gd name="connsiteX2" fmla="*/ 1853738 w 1853738"/>
              <a:gd name="connsiteY2" fmla="*/ 1284316 h 1928553"/>
              <a:gd name="connsiteX3" fmla="*/ 1575262 w 1853738"/>
              <a:gd name="connsiteY3" fmla="*/ 1371600 h 1928553"/>
              <a:gd name="connsiteX4" fmla="*/ 1583574 w 1853738"/>
              <a:gd name="connsiteY4" fmla="*/ 1537855 h 1928553"/>
              <a:gd name="connsiteX5" fmla="*/ 29094 w 1853738"/>
              <a:gd name="connsiteY5" fmla="*/ 1928553 h 1928553"/>
              <a:gd name="connsiteX6" fmla="*/ 24938 w 1853738"/>
              <a:gd name="connsiteY6" fmla="*/ 477982 h 1928553"/>
              <a:gd name="connsiteX7" fmla="*/ 0 w 1853738"/>
              <a:gd name="connsiteY7" fmla="*/ 374073 h 192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3738" h="1928553">
                <a:moveTo>
                  <a:pt x="0" y="374073"/>
                </a:moveTo>
                <a:lnTo>
                  <a:pt x="1458883" y="0"/>
                </a:lnTo>
                <a:lnTo>
                  <a:pt x="1853738" y="1284316"/>
                </a:lnTo>
                <a:lnTo>
                  <a:pt x="1575262" y="1371600"/>
                </a:lnTo>
                <a:lnTo>
                  <a:pt x="1583574" y="1537855"/>
                </a:lnTo>
                <a:lnTo>
                  <a:pt x="29094" y="1928553"/>
                </a:lnTo>
                <a:cubicBezTo>
                  <a:pt x="27709" y="1445029"/>
                  <a:pt x="26323" y="961506"/>
                  <a:pt x="24938" y="477982"/>
                </a:cubicBezTo>
                <a:lnTo>
                  <a:pt x="0" y="374073"/>
                </a:lnTo>
                <a:close/>
              </a:path>
            </a:pathLst>
          </a:custGeom>
          <a:solidFill>
            <a:srgbClr val="002060">
              <a:alpha val="45098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3794919" y="4615633"/>
            <a:ext cx="1170302" cy="1458756"/>
          </a:xfrm>
          <a:custGeom>
            <a:avLst/>
            <a:gdLst>
              <a:gd name="connsiteX0" fmla="*/ 66502 w 1770611"/>
              <a:gd name="connsiteY0" fmla="*/ 2207029 h 2207029"/>
              <a:gd name="connsiteX1" fmla="*/ 0 w 1770611"/>
              <a:gd name="connsiteY1" fmla="*/ 2019992 h 2207029"/>
              <a:gd name="connsiteX2" fmla="*/ 4157 w 1770611"/>
              <a:gd name="connsiteY2" fmla="*/ 527858 h 2207029"/>
              <a:gd name="connsiteX3" fmla="*/ 58189 w 1770611"/>
              <a:gd name="connsiteY3" fmla="*/ 415636 h 2207029"/>
              <a:gd name="connsiteX4" fmla="*/ 99753 w 1770611"/>
              <a:gd name="connsiteY4" fmla="*/ 394854 h 2207029"/>
              <a:gd name="connsiteX5" fmla="*/ 141317 w 1770611"/>
              <a:gd name="connsiteY5" fmla="*/ 382385 h 2207029"/>
              <a:gd name="connsiteX6" fmla="*/ 1733204 w 1770611"/>
              <a:gd name="connsiteY6" fmla="*/ 0 h 2207029"/>
              <a:gd name="connsiteX7" fmla="*/ 1724891 w 1770611"/>
              <a:gd name="connsiteY7" fmla="*/ 552796 h 2207029"/>
              <a:gd name="connsiteX8" fmla="*/ 1770611 w 1770611"/>
              <a:gd name="connsiteY8" fmla="*/ 552796 h 2207029"/>
              <a:gd name="connsiteX9" fmla="*/ 1766455 w 1770611"/>
              <a:gd name="connsiteY9" fmla="*/ 1662545 h 2207029"/>
              <a:gd name="connsiteX10" fmla="*/ 66502 w 1770611"/>
              <a:gd name="connsiteY10" fmla="*/ 2207029 h 220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0611" h="2207029">
                <a:moveTo>
                  <a:pt x="66502" y="2207029"/>
                </a:moveTo>
                <a:lnTo>
                  <a:pt x="0" y="2019992"/>
                </a:lnTo>
                <a:cubicBezTo>
                  <a:pt x="1386" y="1522614"/>
                  <a:pt x="2771" y="1025236"/>
                  <a:pt x="4157" y="527858"/>
                </a:cubicBezTo>
                <a:lnTo>
                  <a:pt x="58189" y="415636"/>
                </a:lnTo>
                <a:cubicBezTo>
                  <a:pt x="72044" y="408709"/>
                  <a:pt x="85371" y="400607"/>
                  <a:pt x="99753" y="394854"/>
                </a:cubicBezTo>
                <a:cubicBezTo>
                  <a:pt x="113183" y="389482"/>
                  <a:pt x="141317" y="382385"/>
                  <a:pt x="141317" y="382385"/>
                </a:cubicBezTo>
                <a:lnTo>
                  <a:pt x="1733204" y="0"/>
                </a:lnTo>
                <a:lnTo>
                  <a:pt x="1724891" y="552796"/>
                </a:lnTo>
                <a:lnTo>
                  <a:pt x="1770611" y="552796"/>
                </a:lnTo>
                <a:cubicBezTo>
                  <a:pt x="1769226" y="922712"/>
                  <a:pt x="1767840" y="1292629"/>
                  <a:pt x="1766455" y="1662545"/>
                </a:cubicBezTo>
                <a:lnTo>
                  <a:pt x="66502" y="2207029"/>
                </a:lnTo>
                <a:close/>
              </a:path>
            </a:pathLst>
          </a:custGeom>
          <a:solidFill>
            <a:srgbClr val="92D050">
              <a:alpha val="45098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4954374" y="4270095"/>
            <a:ext cx="1074151" cy="1431285"/>
          </a:xfrm>
          <a:custGeom>
            <a:avLst/>
            <a:gdLst>
              <a:gd name="connsiteX0" fmla="*/ 4157 w 1625139"/>
              <a:gd name="connsiteY0" fmla="*/ 494608 h 2165466"/>
              <a:gd name="connsiteX1" fmla="*/ 0 w 1625139"/>
              <a:gd name="connsiteY1" fmla="*/ 1034935 h 2165466"/>
              <a:gd name="connsiteX2" fmla="*/ 49877 w 1625139"/>
              <a:gd name="connsiteY2" fmla="*/ 1034935 h 2165466"/>
              <a:gd name="connsiteX3" fmla="*/ 41564 w 1625139"/>
              <a:gd name="connsiteY3" fmla="*/ 2165466 h 2165466"/>
              <a:gd name="connsiteX4" fmla="*/ 1438102 w 1625139"/>
              <a:gd name="connsiteY4" fmla="*/ 1741517 h 2165466"/>
              <a:gd name="connsiteX5" fmla="*/ 1429789 w 1625139"/>
              <a:gd name="connsiteY5" fmla="*/ 1537855 h 2165466"/>
              <a:gd name="connsiteX6" fmla="*/ 1625139 w 1625139"/>
              <a:gd name="connsiteY6" fmla="*/ 1284317 h 2165466"/>
              <a:gd name="connsiteX7" fmla="*/ 1226128 w 1625139"/>
              <a:gd name="connsiteY7" fmla="*/ 0 h 2165466"/>
              <a:gd name="connsiteX8" fmla="*/ 964277 w 1625139"/>
              <a:gd name="connsiteY8" fmla="*/ 78971 h 2165466"/>
              <a:gd name="connsiteX9" fmla="*/ 968433 w 1625139"/>
              <a:gd name="connsiteY9" fmla="*/ 266008 h 2165466"/>
              <a:gd name="connsiteX10" fmla="*/ 4157 w 1625139"/>
              <a:gd name="connsiteY10" fmla="*/ 494608 h 216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5139" h="2165466">
                <a:moveTo>
                  <a:pt x="4157" y="494608"/>
                </a:moveTo>
                <a:cubicBezTo>
                  <a:pt x="2771" y="674717"/>
                  <a:pt x="1386" y="854826"/>
                  <a:pt x="0" y="1034935"/>
                </a:cubicBezTo>
                <a:lnTo>
                  <a:pt x="49877" y="1034935"/>
                </a:lnTo>
                <a:lnTo>
                  <a:pt x="41564" y="2165466"/>
                </a:lnTo>
                <a:lnTo>
                  <a:pt x="1438102" y="1741517"/>
                </a:lnTo>
                <a:lnTo>
                  <a:pt x="1429789" y="1537855"/>
                </a:lnTo>
                <a:lnTo>
                  <a:pt x="1625139" y="1284317"/>
                </a:lnTo>
                <a:lnTo>
                  <a:pt x="1226128" y="0"/>
                </a:lnTo>
                <a:lnTo>
                  <a:pt x="964277" y="78971"/>
                </a:lnTo>
                <a:cubicBezTo>
                  <a:pt x="965662" y="141317"/>
                  <a:pt x="967048" y="203662"/>
                  <a:pt x="968433" y="266008"/>
                </a:cubicBezTo>
                <a:lnTo>
                  <a:pt x="4157" y="494608"/>
                </a:lnTo>
                <a:close/>
              </a:path>
            </a:pathLst>
          </a:custGeom>
          <a:solidFill>
            <a:srgbClr val="0070C0">
              <a:alpha val="45098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13278" r="2543" b="5824"/>
          <a:stretch/>
        </p:blipFill>
        <p:spPr>
          <a:xfrm>
            <a:off x="1798032" y="68113"/>
            <a:ext cx="2514416" cy="3052590"/>
          </a:xfrm>
          <a:prstGeom prst="rect">
            <a:avLst/>
          </a:prstGeom>
          <a:solidFill>
            <a:schemeClr val="accent6">
              <a:lumMod val="75000"/>
              <a:alpha val="45098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2096" b="12425"/>
          <a:stretch/>
        </p:blipFill>
        <p:spPr>
          <a:xfrm>
            <a:off x="5058118" y="75373"/>
            <a:ext cx="2774979" cy="3038071"/>
          </a:xfrm>
          <a:prstGeom prst="rect">
            <a:avLst/>
          </a:prstGeom>
          <a:solidFill>
            <a:srgbClr val="002060">
              <a:alpha val="45098"/>
            </a:srgbClr>
          </a:solidFill>
          <a:ln w="28575">
            <a:solidFill>
              <a:srgbClr val="002060"/>
            </a:solidFill>
          </a:ln>
        </p:spPr>
      </p:pic>
      <p:cxnSp>
        <p:nvCxnSpPr>
          <p:cNvPr id="12" name="Connettore diritto 11"/>
          <p:cNvCxnSpPr/>
          <p:nvPr/>
        </p:nvCxnSpPr>
        <p:spPr>
          <a:xfrm flipV="1">
            <a:off x="5248141" y="3120703"/>
            <a:ext cx="0" cy="340515"/>
          </a:xfrm>
          <a:prstGeom prst="line">
            <a:avLst/>
          </a:prstGeom>
          <a:solidFill>
            <a:srgbClr val="002060">
              <a:alpha val="45098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14" name="Connettore diritto 13"/>
          <p:cNvCxnSpPr/>
          <p:nvPr/>
        </p:nvCxnSpPr>
        <p:spPr>
          <a:xfrm flipH="1" flipV="1">
            <a:off x="4135302" y="3120704"/>
            <a:ext cx="1" cy="631787"/>
          </a:xfrm>
          <a:prstGeom prst="line">
            <a:avLst/>
          </a:prstGeom>
          <a:solidFill>
            <a:schemeClr val="accent6">
              <a:lumMod val="75000"/>
              <a:alpha val="45098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5383" b="4114"/>
          <a:stretch/>
        </p:blipFill>
        <p:spPr>
          <a:xfrm>
            <a:off x="7099078" y="3204384"/>
            <a:ext cx="2688173" cy="3562706"/>
          </a:xfrm>
          <a:prstGeom prst="rect">
            <a:avLst/>
          </a:prstGeom>
          <a:solidFill>
            <a:srgbClr val="0070C0">
              <a:alpha val="45098"/>
            </a:srgbClr>
          </a:solidFill>
          <a:ln w="28575">
            <a:solidFill>
              <a:srgbClr val="0070C0"/>
            </a:solidFill>
          </a:ln>
        </p:spPr>
      </p:pic>
      <p:cxnSp>
        <p:nvCxnSpPr>
          <p:cNvPr id="17" name="Connettore diritto 16"/>
          <p:cNvCxnSpPr>
            <a:endCxn id="16" idx="1"/>
          </p:cNvCxnSpPr>
          <p:nvPr/>
        </p:nvCxnSpPr>
        <p:spPr>
          <a:xfrm>
            <a:off x="5999027" y="4985737"/>
            <a:ext cx="1100051" cy="0"/>
          </a:xfrm>
          <a:prstGeom prst="line">
            <a:avLst/>
          </a:prstGeom>
          <a:solidFill>
            <a:srgbClr val="0070C0">
              <a:alpha val="45098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5534" r="1083" b="6415"/>
          <a:stretch/>
        </p:blipFill>
        <p:spPr>
          <a:xfrm>
            <a:off x="124173" y="3204384"/>
            <a:ext cx="2799268" cy="3562706"/>
          </a:xfrm>
          <a:prstGeom prst="rect">
            <a:avLst/>
          </a:prstGeom>
          <a:solidFill>
            <a:srgbClr val="92D050">
              <a:alpha val="45098"/>
            </a:srgbClr>
          </a:solidFill>
          <a:ln w="28575">
            <a:solidFill>
              <a:srgbClr val="92D050"/>
            </a:solidFill>
          </a:ln>
        </p:spPr>
      </p:pic>
      <p:cxnSp>
        <p:nvCxnSpPr>
          <p:cNvPr id="20" name="Connettore diritto 19"/>
          <p:cNvCxnSpPr/>
          <p:nvPr/>
        </p:nvCxnSpPr>
        <p:spPr>
          <a:xfrm>
            <a:off x="2923441" y="5600897"/>
            <a:ext cx="871478" cy="0"/>
          </a:xfrm>
          <a:prstGeom prst="line">
            <a:avLst/>
          </a:prstGeom>
          <a:solidFill>
            <a:srgbClr val="92D050">
              <a:alpha val="45098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305936" y="171321"/>
            <a:ext cx="1909726" cy="2462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3000">
                <a:srgbClr val="DFDBD5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000">
                <a:latin typeface="Swis721 Lt BT" panose="020B0403020202020204" pitchFamily="34" charset="0"/>
              </a:defRPr>
            </a:lvl1pPr>
          </a:lstStyle>
          <a:p>
            <a:pPr algn="l"/>
            <a:r>
              <a:rPr lang="it-IT" dirty="0" smtClean="0"/>
              <a:t>Villa Unifamiliare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488301" y="171321"/>
            <a:ext cx="1909726" cy="246221"/>
          </a:xfrm>
          <a:prstGeom prst="rect">
            <a:avLst/>
          </a:prstGeom>
          <a:gradFill flip="none" rotWithShape="1">
            <a:gsLst>
              <a:gs pos="25000">
                <a:srgbClr val="DFDBD5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latin typeface="Swis721 Lt BT" panose="020B0403020202020204" pitchFamily="34" charset="0"/>
              </a:defRPr>
            </a:lvl1pPr>
          </a:lstStyle>
          <a:p>
            <a:pPr algn="r"/>
            <a:r>
              <a:rPr lang="it-IT" b="0" dirty="0"/>
              <a:t>Ville Bifamiliari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6183835" y="3392988"/>
            <a:ext cx="1909726" cy="2462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3000">
                <a:srgbClr val="DFDBD5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latin typeface="Swis721 Lt BT" panose="020B0403020202020204" pitchFamily="34" charset="0"/>
              </a:defRPr>
            </a:lvl1pPr>
          </a:lstStyle>
          <a:p>
            <a:r>
              <a:rPr lang="it-IT" b="0" dirty="0"/>
              <a:t>Ville Bifamiliari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2246192" y="6361870"/>
            <a:ext cx="1909726" cy="246221"/>
          </a:xfrm>
          <a:prstGeom prst="rect">
            <a:avLst/>
          </a:prstGeom>
          <a:gradFill flip="none" rotWithShape="1">
            <a:gsLst>
              <a:gs pos="25000">
                <a:srgbClr val="DFDBD5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000" b="0">
                <a:latin typeface="Swis721 Lt BT" panose="020B0403020202020204" pitchFamily="34" charset="0"/>
              </a:defRPr>
            </a:lvl1pPr>
          </a:lstStyle>
          <a:p>
            <a:r>
              <a:rPr lang="it-IT" dirty="0"/>
              <a:t>Villette a Schiera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576953" y="6353933"/>
            <a:ext cx="25221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 smtClean="0">
                <a:latin typeface="Swis721 Lt BT" panose="020B0403020202020204" pitchFamily="34" charset="0"/>
              </a:rPr>
              <a:t>Differenti tipologie edilizie</a:t>
            </a:r>
            <a:endParaRPr lang="it-IT" sz="1300" b="1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1"/>
          <a:stretch/>
        </p:blipFill>
        <p:spPr>
          <a:xfrm>
            <a:off x="2300938" y="0"/>
            <a:ext cx="5086086" cy="68974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6"/>
          <a:stretch/>
        </p:blipFill>
        <p:spPr>
          <a:xfrm flipH="1">
            <a:off x="242285" y="2513825"/>
            <a:ext cx="1980000" cy="22307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r="23621" b="12439"/>
          <a:stretch/>
        </p:blipFill>
        <p:spPr>
          <a:xfrm flipH="1">
            <a:off x="7668709" y="65519"/>
            <a:ext cx="1980000" cy="220286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2" b="20834"/>
          <a:stretch/>
        </p:blipFill>
        <p:spPr>
          <a:xfrm flipH="1">
            <a:off x="7668709" y="2494788"/>
            <a:ext cx="1980000" cy="229943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475781" y="76393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VILLA </a:t>
            </a:r>
            <a:r>
              <a:rPr lang="it-IT" dirty="0" smtClean="0">
                <a:latin typeface="Swis721 Lt BT" panose="020B0403020202020204" pitchFamily="34" charset="0"/>
              </a:rPr>
              <a:t>UNIFAMILIARE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663883" y="2248567"/>
            <a:ext cx="1874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cucina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42284" y="4734760"/>
            <a:ext cx="198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salotto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63883" y="4774407"/>
            <a:ext cx="2242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sala da pranzo a doppia altezza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663883" y="137948"/>
            <a:ext cx="1036950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>
                <a:latin typeface="Swis721 Lt BT" panose="020B0403020202020204" pitchFamily="34" charset="0"/>
              </a:rPr>
              <a:t>soffitti in legno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185335" y="2702175"/>
            <a:ext cx="1036950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>
                <a:latin typeface="Swis721 Lt BT" panose="020B0403020202020204" pitchFamily="34" charset="0"/>
              </a:rPr>
              <a:t>soffitti in legno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 b="7381"/>
          <a:stretch/>
        </p:blipFill>
        <p:spPr>
          <a:xfrm>
            <a:off x="7663883" y="5060153"/>
            <a:ext cx="1986349" cy="164764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6766071" y="6491008"/>
            <a:ext cx="897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scala interna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6"/>
          <a:stretch/>
        </p:blipFill>
        <p:spPr>
          <a:xfrm flipH="1">
            <a:off x="242285" y="76391"/>
            <a:ext cx="1980000" cy="2200983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42286" y="2267604"/>
            <a:ext cx="198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studio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 b="10943"/>
          <a:stretch/>
        </p:blipFill>
        <p:spPr>
          <a:xfrm flipH="1">
            <a:off x="242283" y="4980981"/>
            <a:ext cx="1980000" cy="1711098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1329882" y="6367898"/>
            <a:ext cx="897812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000">
                <a:latin typeface="Swis721 Lt BT" panose="020B0403020202020204" pitchFamily="34" charset="0"/>
              </a:defRPr>
            </a:lvl1pPr>
          </a:lstStyle>
          <a:p>
            <a:r>
              <a:rPr lang="it-IT" dirty="0"/>
              <a:t>piscina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499144" y="384169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Piano Terra</a:t>
            </a:r>
            <a:endParaRPr lang="it-IT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7401344" y="3088371"/>
            <a:ext cx="2420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camera singola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8386" y="6545164"/>
            <a:ext cx="2242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bagno con vasca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62651" y="6541924"/>
            <a:ext cx="1897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ballatoio su doppia altezza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305302" y="6541924"/>
            <a:ext cx="1994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Swis721 Lt BT" panose="020B0403020202020204" pitchFamily="34" charset="0"/>
              </a:rPr>
              <a:t>v</a:t>
            </a:r>
            <a:r>
              <a:rPr lang="it-IT" sz="1000" dirty="0" smtClean="0">
                <a:latin typeface="Swis721 Lt BT" panose="020B0403020202020204" pitchFamily="34" charset="0"/>
              </a:rPr>
              <a:t>asca esterna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683712" y="6532481"/>
            <a:ext cx="1563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terrazze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328"/>
          <a:stretch/>
        </p:blipFill>
        <p:spPr>
          <a:xfrm>
            <a:off x="2499144" y="112144"/>
            <a:ext cx="4798492" cy="512521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78388" y="2883380"/>
            <a:ext cx="2242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Camera matrimoniale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17" y="4685745"/>
            <a:ext cx="1992369" cy="18467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88" y="76393"/>
            <a:ext cx="2366319" cy="2806987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414784" y="557868"/>
            <a:ext cx="1036950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>
                <a:latin typeface="Swis721 Lt BT" panose="020B0403020202020204" pitchFamily="34" charset="0"/>
              </a:rPr>
              <a:t>soffitti in legno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45" y="76393"/>
            <a:ext cx="2420545" cy="302239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" y="3172655"/>
            <a:ext cx="2366321" cy="336926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6036"/>
          <a:stretch/>
        </p:blipFill>
        <p:spPr>
          <a:xfrm>
            <a:off x="7428865" y="3389804"/>
            <a:ext cx="2393025" cy="3096907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3" b="25661"/>
          <a:stretch/>
        </p:blipFill>
        <p:spPr>
          <a:xfrm>
            <a:off x="2721534" y="5238602"/>
            <a:ext cx="2292537" cy="1298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475781" y="76393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VILLA </a:t>
            </a:r>
            <a:r>
              <a:rPr lang="it-IT" dirty="0" smtClean="0">
                <a:latin typeface="Swis721 Lt BT" panose="020B0403020202020204" pitchFamily="34" charset="0"/>
              </a:rPr>
              <a:t>UNIFAMILIARE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499144" y="384169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Piano </a:t>
            </a:r>
            <a:r>
              <a:rPr lang="it-IT" dirty="0" smtClean="0">
                <a:latin typeface="Swis721 Lt BT" panose="020B0403020202020204" pitchFamily="34" charset="0"/>
              </a:rPr>
              <a:t>Primo</a:t>
            </a:r>
            <a:endParaRPr lang="it-IT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44046" y="202095"/>
            <a:ext cx="225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Swis721 Lt BT" panose="020B0403020202020204" pitchFamily="34" charset="0"/>
              </a:rPr>
              <a:t>VILLA BIFAMILIARE</a:t>
            </a:r>
            <a:endParaRPr lang="it-IT" dirty="0">
              <a:latin typeface="Swis721 Lt BT" panose="020B0403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951"/>
          <a:stretch/>
        </p:blipFill>
        <p:spPr>
          <a:xfrm>
            <a:off x="120770" y="0"/>
            <a:ext cx="2907102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73" y="923027"/>
            <a:ext cx="2888063" cy="40863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03428" y="6379426"/>
            <a:ext cx="206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latin typeface="Swis721 Lt BT" panose="020B0403020202020204" pitchFamily="34" charset="0"/>
              </a:rPr>
              <a:t>Piano Terra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338949" y="4824738"/>
            <a:ext cx="206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latin typeface="Swis721 Lt BT" panose="020B0403020202020204" pitchFamily="34" charset="0"/>
              </a:rPr>
              <a:t>Piano Primo</a:t>
            </a:r>
            <a:endParaRPr lang="it-IT" dirty="0">
              <a:latin typeface="Swis721 Lt BT" panose="020B0403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9367" r="4848" b="14804"/>
          <a:stretch/>
        </p:blipFill>
        <p:spPr>
          <a:xfrm>
            <a:off x="8004990" y="202095"/>
            <a:ext cx="1648867" cy="20580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22367"/>
          <a:stretch/>
        </p:blipFill>
        <p:spPr>
          <a:xfrm>
            <a:off x="5596261" y="2535429"/>
            <a:ext cx="2238981" cy="212520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b="27296"/>
          <a:stretch/>
        </p:blipFill>
        <p:spPr>
          <a:xfrm flipH="1">
            <a:off x="5596261" y="202095"/>
            <a:ext cx="2238981" cy="207034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2" b="13585"/>
          <a:stretch/>
        </p:blipFill>
        <p:spPr>
          <a:xfrm>
            <a:off x="5596263" y="4933551"/>
            <a:ext cx="2238981" cy="181520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8004990" y="2267178"/>
            <a:ext cx="1648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bagno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596259" y="2263573"/>
            <a:ext cx="2238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sala da pranzo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596259" y="4665357"/>
            <a:ext cx="2238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camera da letto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646690" y="6502537"/>
            <a:ext cx="1949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>
                <a:latin typeface="Swis721 Lt BT" panose="020B0403020202020204" pitchFamily="34" charset="0"/>
              </a:rPr>
              <a:t>giardino con piscina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 b="7381"/>
          <a:stretch/>
        </p:blipFill>
        <p:spPr>
          <a:xfrm>
            <a:off x="8028492" y="4933552"/>
            <a:ext cx="1625366" cy="1568986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7704288" y="6535473"/>
            <a:ext cx="1949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>
                <a:latin typeface="Swis721 Lt BT" panose="020B0403020202020204" pitchFamily="34" charset="0"/>
              </a:rPr>
              <a:t>scala interna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12956" b="7170"/>
          <a:stretch/>
        </p:blipFill>
        <p:spPr>
          <a:xfrm flipH="1">
            <a:off x="8028492" y="2546335"/>
            <a:ext cx="1625365" cy="211430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004990" y="4654396"/>
            <a:ext cx="1648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latin typeface="Swis721 Lt BT" panose="020B0403020202020204" pitchFamily="34" charset="0"/>
              </a:rPr>
              <a:t>cucina</a:t>
            </a:r>
            <a:endParaRPr lang="it-IT" sz="1000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b="7673"/>
          <a:stretch/>
        </p:blipFill>
        <p:spPr>
          <a:xfrm>
            <a:off x="2098218" y="-27615"/>
            <a:ext cx="5639674" cy="68856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1155" y="202095"/>
            <a:ext cx="315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VILLETTE A SCHIERA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1155" y="565736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Piano Terra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24" name="Figura a mano libera 23"/>
          <p:cNvSpPr/>
          <p:nvPr/>
        </p:nvSpPr>
        <p:spPr>
          <a:xfrm>
            <a:off x="4085676" y="571427"/>
            <a:ext cx="86264" cy="6072996"/>
          </a:xfrm>
          <a:custGeom>
            <a:avLst/>
            <a:gdLst>
              <a:gd name="connsiteX0" fmla="*/ 0 w 86264"/>
              <a:gd name="connsiteY0" fmla="*/ 0 h 6072996"/>
              <a:gd name="connsiteX1" fmla="*/ 0 w 86264"/>
              <a:gd name="connsiteY1" fmla="*/ 2147977 h 6072996"/>
              <a:gd name="connsiteX2" fmla="*/ 86264 w 86264"/>
              <a:gd name="connsiteY2" fmla="*/ 2147977 h 6072996"/>
              <a:gd name="connsiteX3" fmla="*/ 86264 w 86264"/>
              <a:gd name="connsiteY3" fmla="*/ 6072996 h 60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4" h="6072996">
                <a:moveTo>
                  <a:pt x="0" y="0"/>
                </a:moveTo>
                <a:lnTo>
                  <a:pt x="0" y="2147977"/>
                </a:lnTo>
                <a:lnTo>
                  <a:pt x="86264" y="2147977"/>
                </a:lnTo>
                <a:lnTo>
                  <a:pt x="86264" y="6072996"/>
                </a:lnTo>
              </a:path>
            </a:pathLst>
          </a:cu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 24"/>
          <p:cNvSpPr/>
          <p:nvPr/>
        </p:nvSpPr>
        <p:spPr>
          <a:xfrm>
            <a:off x="5618302" y="160188"/>
            <a:ext cx="86264" cy="6072996"/>
          </a:xfrm>
          <a:custGeom>
            <a:avLst/>
            <a:gdLst>
              <a:gd name="connsiteX0" fmla="*/ 0 w 86264"/>
              <a:gd name="connsiteY0" fmla="*/ 0 h 6072996"/>
              <a:gd name="connsiteX1" fmla="*/ 0 w 86264"/>
              <a:gd name="connsiteY1" fmla="*/ 2147977 h 6072996"/>
              <a:gd name="connsiteX2" fmla="*/ 86264 w 86264"/>
              <a:gd name="connsiteY2" fmla="*/ 2147977 h 6072996"/>
              <a:gd name="connsiteX3" fmla="*/ 86264 w 86264"/>
              <a:gd name="connsiteY3" fmla="*/ 6072996 h 60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4" h="6072996">
                <a:moveTo>
                  <a:pt x="0" y="0"/>
                </a:moveTo>
                <a:lnTo>
                  <a:pt x="0" y="2147977"/>
                </a:lnTo>
                <a:lnTo>
                  <a:pt x="86264" y="2147977"/>
                </a:lnTo>
                <a:lnTo>
                  <a:pt x="86264" y="6072996"/>
                </a:lnTo>
              </a:path>
            </a:pathLst>
          </a:cu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Callout 2 25"/>
          <p:cNvSpPr/>
          <p:nvPr/>
        </p:nvSpPr>
        <p:spPr>
          <a:xfrm flipH="1">
            <a:off x="241540" y="3019245"/>
            <a:ext cx="1233577" cy="90577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309"/>
              <a:gd name="adj6" fmla="val -118739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241540" y="3019245"/>
            <a:ext cx="12335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D: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29" name="Callout 2 28"/>
          <p:cNvSpPr/>
          <p:nvPr/>
        </p:nvSpPr>
        <p:spPr>
          <a:xfrm>
            <a:off x="8405184" y="1984506"/>
            <a:ext cx="1233577" cy="90577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309"/>
              <a:gd name="adj6" fmla="val -118739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8405184" y="1984506"/>
            <a:ext cx="12335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F: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31" name="Callout 2 30"/>
          <p:cNvSpPr/>
          <p:nvPr/>
        </p:nvSpPr>
        <p:spPr>
          <a:xfrm flipV="1">
            <a:off x="7251043" y="5673738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7901"/>
              <a:gd name="adj4" fmla="val -130653"/>
              <a:gd name="adj5" fmla="val 261849"/>
              <a:gd name="adj6" fmla="val -1907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7251043" y="5673738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E: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 e piano primo,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9" b="17610"/>
          <a:stretch/>
        </p:blipFill>
        <p:spPr>
          <a:xfrm>
            <a:off x="1923690" y="1526874"/>
            <a:ext cx="5735539" cy="5207152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4085676" y="571427"/>
            <a:ext cx="86264" cy="6072996"/>
          </a:xfrm>
          <a:custGeom>
            <a:avLst/>
            <a:gdLst>
              <a:gd name="connsiteX0" fmla="*/ 0 w 86264"/>
              <a:gd name="connsiteY0" fmla="*/ 0 h 6072996"/>
              <a:gd name="connsiteX1" fmla="*/ 0 w 86264"/>
              <a:gd name="connsiteY1" fmla="*/ 2147977 h 6072996"/>
              <a:gd name="connsiteX2" fmla="*/ 86264 w 86264"/>
              <a:gd name="connsiteY2" fmla="*/ 2147977 h 6072996"/>
              <a:gd name="connsiteX3" fmla="*/ 86264 w 86264"/>
              <a:gd name="connsiteY3" fmla="*/ 6072996 h 60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4" h="6072996">
                <a:moveTo>
                  <a:pt x="0" y="0"/>
                </a:moveTo>
                <a:lnTo>
                  <a:pt x="0" y="2147977"/>
                </a:lnTo>
                <a:lnTo>
                  <a:pt x="86264" y="2147977"/>
                </a:lnTo>
                <a:lnTo>
                  <a:pt x="86264" y="6072996"/>
                </a:lnTo>
              </a:path>
            </a:pathLst>
          </a:cu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igura a mano libera 8"/>
          <p:cNvSpPr/>
          <p:nvPr/>
        </p:nvSpPr>
        <p:spPr>
          <a:xfrm>
            <a:off x="5618302" y="160188"/>
            <a:ext cx="86264" cy="6072996"/>
          </a:xfrm>
          <a:custGeom>
            <a:avLst/>
            <a:gdLst>
              <a:gd name="connsiteX0" fmla="*/ 0 w 86264"/>
              <a:gd name="connsiteY0" fmla="*/ 0 h 6072996"/>
              <a:gd name="connsiteX1" fmla="*/ 0 w 86264"/>
              <a:gd name="connsiteY1" fmla="*/ 2147977 h 6072996"/>
              <a:gd name="connsiteX2" fmla="*/ 86264 w 86264"/>
              <a:gd name="connsiteY2" fmla="*/ 2147977 h 6072996"/>
              <a:gd name="connsiteX3" fmla="*/ 86264 w 86264"/>
              <a:gd name="connsiteY3" fmla="*/ 6072996 h 607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4" h="6072996">
                <a:moveTo>
                  <a:pt x="0" y="0"/>
                </a:moveTo>
                <a:lnTo>
                  <a:pt x="0" y="2147977"/>
                </a:lnTo>
                <a:lnTo>
                  <a:pt x="86264" y="2147977"/>
                </a:lnTo>
                <a:lnTo>
                  <a:pt x="86264" y="6072996"/>
                </a:lnTo>
              </a:path>
            </a:pathLst>
          </a:cu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llout 2 9"/>
          <p:cNvSpPr/>
          <p:nvPr/>
        </p:nvSpPr>
        <p:spPr>
          <a:xfrm flipH="1">
            <a:off x="241539" y="3019244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309"/>
              <a:gd name="adj6" fmla="val -118739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41540" y="3019245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G: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primo, con Solarium in copertura.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2" name="Callout 2 11"/>
          <p:cNvSpPr/>
          <p:nvPr/>
        </p:nvSpPr>
        <p:spPr>
          <a:xfrm>
            <a:off x="8405184" y="2277799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309"/>
              <a:gd name="adj6" fmla="val -118739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8405184" y="2277800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H:</a:t>
            </a:r>
          </a:p>
          <a:p>
            <a:r>
              <a:rPr lang="it-IT" sz="1000" dirty="0">
                <a:latin typeface="Swis721 Lt BT" panose="020B0403020202020204" pitchFamily="34" charset="0"/>
              </a:rPr>
              <a:t>Appartamento a piano primo, con </a:t>
            </a:r>
            <a:r>
              <a:rPr lang="it-IT" sz="1000" dirty="0" smtClean="0">
                <a:latin typeface="Swis721 Lt BT" panose="020B0403020202020204" pitchFamily="34" charset="0"/>
              </a:rPr>
              <a:t>Solarium </a:t>
            </a:r>
            <a:r>
              <a:rPr lang="it-IT" sz="1000" dirty="0">
                <a:latin typeface="Swis721 Lt BT" panose="020B0403020202020204" pitchFamily="34" charset="0"/>
              </a:rPr>
              <a:t>in copertura.</a:t>
            </a:r>
          </a:p>
        </p:txBody>
      </p:sp>
      <p:sp>
        <p:nvSpPr>
          <p:cNvPr id="14" name="Callout 2 13"/>
          <p:cNvSpPr/>
          <p:nvPr/>
        </p:nvSpPr>
        <p:spPr>
          <a:xfrm flipV="1">
            <a:off x="7251043" y="5673738"/>
            <a:ext cx="1233577" cy="1015663"/>
          </a:xfrm>
          <a:prstGeom prst="borderCallout2">
            <a:avLst>
              <a:gd name="adj1" fmla="val 18750"/>
              <a:gd name="adj2" fmla="val -8333"/>
              <a:gd name="adj3" fmla="val 17901"/>
              <a:gd name="adj4" fmla="val -130653"/>
              <a:gd name="adj5" fmla="val 229574"/>
              <a:gd name="adj6" fmla="val -18097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251043" y="5673738"/>
            <a:ext cx="123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Swis721 Lt BT" panose="020B0403020202020204" pitchFamily="34" charset="0"/>
              </a:rPr>
              <a:t>Unità </a:t>
            </a:r>
          </a:p>
          <a:p>
            <a:r>
              <a:rPr lang="it-IT" sz="1000" b="1" dirty="0" smtClean="0">
                <a:latin typeface="Swis721 Lt BT" panose="020B0403020202020204" pitchFamily="34" charset="0"/>
              </a:rPr>
              <a:t>Immobiliare E:</a:t>
            </a:r>
          </a:p>
          <a:p>
            <a:r>
              <a:rPr lang="it-IT" sz="1000" dirty="0" smtClean="0">
                <a:latin typeface="Swis721 Lt BT" panose="020B0403020202020204" pitchFamily="34" charset="0"/>
              </a:rPr>
              <a:t>Appartamento a piano terra e piano primo, con SPA interrata.</a:t>
            </a:r>
            <a:endParaRPr lang="it-IT" sz="1000" dirty="0">
              <a:latin typeface="Swis721 Lt BT" panose="020B0403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81155" y="202095"/>
            <a:ext cx="315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VILLETTE A SCHIERA</a:t>
            </a:r>
            <a:endParaRPr lang="it-IT" dirty="0">
              <a:latin typeface="Swis721 Lt BT" panose="020B0403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81155" y="565736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721 Lt BT" panose="020B0403020202020204" pitchFamily="34" charset="0"/>
              </a:rPr>
              <a:t>Piano Primo</a:t>
            </a:r>
            <a:endParaRPr lang="it-IT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352</Words>
  <Application>Microsoft Office PowerPoint</Application>
  <PresentationFormat>A4 (21x29,7 cm)</PresentationFormat>
  <Paragraphs>100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Gill Sans MT</vt:lpstr>
      <vt:lpstr>Gill Sans MT Condensed</vt:lpstr>
      <vt:lpstr>Swis721 Lt BT</vt:lpstr>
      <vt:lpstr>Gallery</vt:lpstr>
      <vt:lpstr>RESIDENZE LE VELE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Energy Green</dc:creator>
  <cp:lastModifiedBy>Energy Green</cp:lastModifiedBy>
  <cp:revision>58</cp:revision>
  <dcterms:created xsi:type="dcterms:W3CDTF">2023-11-14T13:04:40Z</dcterms:created>
  <dcterms:modified xsi:type="dcterms:W3CDTF">2023-11-23T14:00:50Z</dcterms:modified>
</cp:coreProperties>
</file>